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3"/>
  </p:normalViewPr>
  <p:slideViewPr>
    <p:cSldViewPr snapToGrid="0" snapToObjects="1">
      <p:cViewPr varScale="1">
        <p:scale>
          <a:sx n="85" d="100"/>
          <a:sy n="85" d="100"/>
        </p:scale>
        <p:origin x="10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2FA05-2C9C-DC46-A62B-3F27BF639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A92134-AA16-DE42-B250-350513A1D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67632-A802-BC40-9E96-252E7B04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BE7015-9551-1449-B11B-235474773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667E25-3E3C-A945-BCDC-1A87B0EE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10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E42FC-381F-BE48-9D14-421239A5B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AE7B769-FC0E-1841-BB09-1338A11DA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788B43-F54A-1646-85C0-D86E87715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D501-506B-8C42-B67A-04C9231B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B1B773-6F55-A44D-B5DB-F2E47B88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5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C9E8EF2-9A29-5F49-B20E-AA4A57532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BCD206-A158-5A4A-954B-21FCE0F0B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5169E0-A3D0-1945-BE1B-D1ADCF97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E48AC5-7AA4-7B47-9336-C2EF4AB2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F6801F-66DD-3142-BE9F-1FB6D9C7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7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27465-6595-4C4E-AB1B-EB6791FB2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93E3BD-B5A6-0D42-A118-92872578F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41A4F6-9818-CF46-996D-1BE59DA06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A250F1-379E-4146-B35E-C0856C6B5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FACF44-3FD5-564D-9367-043844FF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5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16054-624E-944E-A9FC-A513BC17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68A900-A611-0A46-92EC-7DC972BF2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4084B8-E1E5-E44E-A5F9-8DD0964C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12C7A7-7022-B448-B0FC-703F23308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969891-A9B3-7247-B187-75DB525D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2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3BDC5-6CBF-6744-9634-E2B4F67A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4B2259-0286-AA46-902A-A5CD86E21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8B4B7D-10E8-934E-9DFE-6FCDB59FA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09578C-AD5D-8448-BDC2-7B0500A1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EC6297-E79C-BF45-AF91-6BED30C4B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871333-A764-5B47-B2A0-EA07E481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44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3573A-F2FA-3048-96CA-684914F1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2B2696-2CF2-C14B-BCF9-6FCA740BF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7F50C2C-F952-B149-B165-A569F6276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E87596-4DC8-ED48-9C5F-6B1A7CB7D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5075E0-0A48-5F42-98C6-0A647E986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F3A74E-5592-8440-B945-EBAB17EB8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D1EF1B-FABD-E242-8226-146BD9F9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F53B9C2-2DB5-854A-8E1F-7C4D162B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5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F3B10-33AD-A645-8DF9-6BFDF393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7830A7-50CC-4E4D-8A8C-E98FC7B0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7FE276-85D6-9A4B-8E4C-F54C3B4D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36165C4-000B-944F-B932-D71DA0C85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30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0E85D6-E268-1A4B-B472-6AE3185C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F37EC0-5B28-484E-AACC-339B6380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2AD3CF-860A-034A-A3FB-AE061C14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4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1BE77-7CC7-5B4E-A7F2-238D03FB6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2821EE-20AE-7648-B2E1-357D2C743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4B57F0-95A8-B442-AAAE-FC6E4A02E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0FB688-D419-B74B-8B49-CFFA0725C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F28E39-A147-3F47-A300-6E7348B8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811E0E-EC11-6141-9C13-B19BCAAE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29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92BDD-58B3-F543-BC34-3F3606521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5EEF478-A439-4742-87B8-421892C96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D75050-8DA4-9F43-BE0D-678C42F5F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B8CD9F-921A-BA4A-8766-4CABA388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6C8FB3-7DEE-BF43-BFE3-D8BB974CC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0DAF31-512E-F346-96F0-27E4B97A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4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7A04259-2EB3-064C-ABD6-4045865B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535016-5087-374B-BB9D-5C195053E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1D63D6-E5AA-F643-ACF8-CB4B7049A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9C20-6B34-A44F-9705-C336C839A7F0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8F7413-4260-BD44-9845-F49CF9D6D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B6ABD1-EFD4-4E4E-A3CA-7E632069D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F7765-F1C9-2D40-82E8-FBD07AE780F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29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4937E-6681-FF40-94AC-DF819CAA5E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Begrüßung</a:t>
            </a:r>
            <a:r>
              <a:rPr lang="en-GB" dirty="0"/>
              <a:t> der </a:t>
            </a:r>
            <a:r>
              <a:rPr lang="en-GB" dirty="0" err="1"/>
              <a:t>Kongressteilnehmenden</a:t>
            </a:r>
            <a:br>
              <a:rPr lang="en-GB" dirty="0"/>
            </a:br>
            <a:r>
              <a:rPr lang="en-GB" dirty="0"/>
              <a:t>und </a:t>
            </a:r>
            <a:r>
              <a:rPr lang="en-GB" dirty="0" err="1"/>
              <a:t>Kongresseröffnung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3B6E31-2D52-5647-918D-035D240604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Erich Marks</a:t>
            </a:r>
          </a:p>
        </p:txBody>
      </p:sp>
    </p:spTree>
    <p:extLst>
      <p:ext uri="{BB962C8B-B14F-4D97-AF65-F5344CB8AC3E}">
        <p14:creationId xmlns:p14="http://schemas.microsoft.com/office/powerpoint/2010/main" val="1636879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3280-CCED-3A47-B9A4-C52E5628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(5)  Der DPT </a:t>
            </a:r>
            <a:r>
              <a:rPr lang="en-GB" b="1" dirty="0" err="1"/>
              <a:t>vernetzt</a:t>
            </a:r>
            <a:r>
              <a:rPr lang="en-GB" b="1" dirty="0"/>
              <a:t> </a:t>
            </a:r>
            <a:r>
              <a:rPr lang="en-GB" b="1" dirty="0" err="1"/>
              <a:t>Präventionsakteure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50C94-5539-1843-8FA3-1FF9832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Philip Seiler </a:t>
            </a:r>
            <a:r>
              <a:rPr lang="en-GB" sz="3000" dirty="0"/>
              <a:t>alias </a:t>
            </a:r>
            <a:r>
              <a:rPr lang="en-GB" sz="3200" b="1" dirty="0" err="1"/>
              <a:t>Phriedrich</a:t>
            </a:r>
            <a:r>
              <a:rPr lang="en-GB" sz="3200" b="1" dirty="0"/>
              <a:t> Chiller </a:t>
            </a:r>
          </a:p>
          <a:p>
            <a:pPr marL="0" indent="0" algn="ctr">
              <a:buNone/>
            </a:pPr>
            <a:r>
              <a:rPr lang="en-GB" dirty="0" err="1"/>
              <a:t>Liedermacher</a:t>
            </a:r>
            <a:r>
              <a:rPr lang="en-GB" dirty="0"/>
              <a:t>, Poetry Slammer, Rapper, </a:t>
            </a:r>
            <a:r>
              <a:rPr lang="en-GB" dirty="0" err="1"/>
              <a:t>Dichter</a:t>
            </a:r>
            <a:r>
              <a:rPr lang="en-GB" dirty="0"/>
              <a:t> und Moderator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br>
              <a:rPr lang="en-GB" dirty="0"/>
            </a:br>
            <a:r>
              <a:rPr lang="en-GB" b="1" dirty="0" err="1"/>
              <a:t>Gedicht</a:t>
            </a:r>
            <a:r>
              <a:rPr lang="en-GB" b="1" dirty="0"/>
              <a:t> “</a:t>
            </a:r>
            <a:r>
              <a:rPr lang="en-GB" b="1" dirty="0" err="1"/>
              <a:t>Bankdrücker</a:t>
            </a:r>
            <a:r>
              <a:rPr lang="en-GB" b="1" dirty="0"/>
              <a:t>”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340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89ECBDA-51E6-4484-8F25-E777102F7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A2AEA56-4902-4CC1-A43B-1AC27C88C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6749" y="720952"/>
            <a:ext cx="6959544" cy="5545704"/>
          </a:xfrm>
          <a:custGeom>
            <a:avLst/>
            <a:gdLst>
              <a:gd name="connsiteX0" fmla="*/ 839883 w 5283866"/>
              <a:gd name="connsiteY0" fmla="*/ 18 h 4210442"/>
              <a:gd name="connsiteX1" fmla="*/ 875727 w 5283866"/>
              <a:gd name="connsiteY1" fmla="*/ 6050 h 4210442"/>
              <a:gd name="connsiteX2" fmla="*/ 1624617 w 5283866"/>
              <a:gd name="connsiteY2" fmla="*/ 99799 h 4210442"/>
              <a:gd name="connsiteX3" fmla="*/ 2328012 w 5283866"/>
              <a:gd name="connsiteY3" fmla="*/ 148051 h 4210442"/>
              <a:gd name="connsiteX4" fmla="*/ 3177820 w 5283866"/>
              <a:gd name="connsiteY4" fmla="*/ 228566 h 4210442"/>
              <a:gd name="connsiteX5" fmla="*/ 3770646 w 5283866"/>
              <a:gd name="connsiteY5" fmla="*/ 252831 h 4210442"/>
              <a:gd name="connsiteX6" fmla="*/ 3800149 w 5283866"/>
              <a:gd name="connsiteY6" fmla="*/ 251727 h 4210442"/>
              <a:gd name="connsiteX7" fmla="*/ 4102076 w 5283866"/>
              <a:gd name="connsiteY7" fmla="*/ 288400 h 4210442"/>
              <a:gd name="connsiteX8" fmla="*/ 3904377 w 5283866"/>
              <a:gd name="connsiteY8" fmla="*/ 446120 h 4210442"/>
              <a:gd name="connsiteX9" fmla="*/ 4188933 w 5283866"/>
              <a:gd name="connsiteY9" fmla="*/ 520843 h 4210442"/>
              <a:gd name="connsiteX10" fmla="*/ 4465492 w 5283866"/>
              <a:gd name="connsiteY10" fmla="*/ 626449 h 4210442"/>
              <a:gd name="connsiteX11" fmla="*/ 4517606 w 5283866"/>
              <a:gd name="connsiteY11" fmla="*/ 670015 h 4210442"/>
              <a:gd name="connsiteX12" fmla="*/ 4948576 w 5283866"/>
              <a:gd name="connsiteY12" fmla="*/ 954847 h 4210442"/>
              <a:gd name="connsiteX13" fmla="*/ 4866132 w 5283866"/>
              <a:gd name="connsiteY13" fmla="*/ 1015233 h 4210442"/>
              <a:gd name="connsiteX14" fmla="*/ 5019164 w 5283866"/>
              <a:gd name="connsiteY14" fmla="*/ 1087474 h 4210442"/>
              <a:gd name="connsiteX15" fmla="*/ 5053630 w 5283866"/>
              <a:gd name="connsiteY15" fmla="*/ 1117806 h 4210442"/>
              <a:gd name="connsiteX16" fmla="*/ 5024404 w 5283866"/>
              <a:gd name="connsiteY16" fmla="*/ 1154202 h 4210442"/>
              <a:gd name="connsiteX17" fmla="*/ 4960984 w 5283866"/>
              <a:gd name="connsiteY17" fmla="*/ 1179569 h 4210442"/>
              <a:gd name="connsiteX18" fmla="*/ 4876887 w 5283866"/>
              <a:gd name="connsiteY18" fmla="*/ 1243814 h 4210442"/>
              <a:gd name="connsiteX19" fmla="*/ 4880195 w 5283866"/>
              <a:gd name="connsiteY19" fmla="*/ 1293998 h 4210442"/>
              <a:gd name="connsiteX20" fmla="*/ 4930104 w 5283866"/>
              <a:gd name="connsiteY20" fmla="*/ 1384991 h 4210442"/>
              <a:gd name="connsiteX21" fmla="*/ 4855103 w 5283866"/>
              <a:gd name="connsiteY21" fmla="*/ 1480119 h 4210442"/>
              <a:gd name="connsiteX22" fmla="*/ 4816500 w 5283866"/>
              <a:gd name="connsiteY22" fmla="*/ 1508242 h 4210442"/>
              <a:gd name="connsiteX23" fmla="*/ 4890949 w 5283866"/>
              <a:gd name="connsiteY23" fmla="*/ 1517893 h 4210442"/>
              <a:gd name="connsiteX24" fmla="*/ 4916868 w 5283866"/>
              <a:gd name="connsiteY24" fmla="*/ 1557599 h 4210442"/>
              <a:gd name="connsiteX25" fmla="*/ 4928448 w 5283866"/>
              <a:gd name="connsiteY25" fmla="*/ 1577453 h 4210442"/>
              <a:gd name="connsiteX26" fmla="*/ 4998760 w 5283866"/>
              <a:gd name="connsiteY26" fmla="*/ 1701809 h 4210442"/>
              <a:gd name="connsiteX27" fmla="*/ 4986903 w 5283866"/>
              <a:gd name="connsiteY27" fmla="*/ 1736550 h 4210442"/>
              <a:gd name="connsiteX28" fmla="*/ 4869716 w 5283866"/>
              <a:gd name="connsiteY28" fmla="*/ 1904472 h 4210442"/>
              <a:gd name="connsiteX29" fmla="*/ 4994348 w 5283866"/>
              <a:gd name="connsiteY29" fmla="*/ 1951346 h 4210442"/>
              <a:gd name="connsiteX30" fmla="*/ 5001792 w 5283866"/>
              <a:gd name="connsiteY30" fmla="*/ 2030756 h 4210442"/>
              <a:gd name="connsiteX31" fmla="*/ 5065212 w 5283866"/>
              <a:gd name="connsiteY31" fmla="*/ 2119543 h 4210442"/>
              <a:gd name="connsiteX32" fmla="*/ 5204732 w 5283866"/>
              <a:gd name="connsiteY32" fmla="*/ 2244450 h 4210442"/>
              <a:gd name="connsiteX33" fmla="*/ 5283866 w 5283866"/>
              <a:gd name="connsiteY33" fmla="*/ 2328272 h 4210442"/>
              <a:gd name="connsiteX34" fmla="*/ 5147380 w 5283866"/>
              <a:gd name="connsiteY34" fmla="*/ 2350606 h 4210442"/>
              <a:gd name="connsiteX35" fmla="*/ 5126148 w 5283866"/>
              <a:gd name="connsiteY35" fmla="*/ 2363566 h 4210442"/>
              <a:gd name="connsiteX36" fmla="*/ 5142417 w 5283866"/>
              <a:gd name="connsiteY36" fmla="*/ 2407682 h 4210442"/>
              <a:gd name="connsiteX37" fmla="*/ 5164200 w 5283866"/>
              <a:gd name="connsiteY37" fmla="*/ 2451526 h 4210442"/>
              <a:gd name="connsiteX38" fmla="*/ 5149034 w 5283866"/>
              <a:gd name="connsiteY38" fmla="*/ 2485992 h 4210442"/>
              <a:gd name="connsiteX39" fmla="*/ 5042601 w 5283866"/>
              <a:gd name="connsiteY39" fmla="*/ 2635164 h 4210442"/>
              <a:gd name="connsiteX40" fmla="*/ 4955194 w 5283866"/>
              <a:gd name="connsiteY40" fmla="*/ 2694445 h 4210442"/>
              <a:gd name="connsiteX41" fmla="*/ 4756116 w 5283866"/>
              <a:gd name="connsiteY41" fmla="*/ 2963836 h 4210442"/>
              <a:gd name="connsiteX42" fmla="*/ 4693523 w 5283866"/>
              <a:gd name="connsiteY42" fmla="*/ 3051244 h 4210442"/>
              <a:gd name="connsiteX43" fmla="*/ 4739848 w 5283866"/>
              <a:gd name="connsiteY43" fmla="*/ 3082125 h 4210442"/>
              <a:gd name="connsiteX44" fmla="*/ 4651060 w 5283866"/>
              <a:gd name="connsiteY44" fmla="*/ 3173670 h 4210442"/>
              <a:gd name="connsiteX45" fmla="*/ 4546556 w 5283866"/>
              <a:gd name="connsiteY45" fmla="*/ 3275413 h 4210442"/>
              <a:gd name="connsiteX46" fmla="*/ 4519261 w 5283866"/>
              <a:gd name="connsiteY46" fmla="*/ 3302437 h 4210442"/>
              <a:gd name="connsiteX47" fmla="*/ 2364961 w 5283866"/>
              <a:gd name="connsiteY47" fmla="*/ 4209597 h 4210442"/>
              <a:gd name="connsiteX48" fmla="*/ 1796951 w 5283866"/>
              <a:gd name="connsiteY48" fmla="*/ 4075867 h 4210442"/>
              <a:gd name="connsiteX49" fmla="*/ 1572227 w 5283866"/>
              <a:gd name="connsiteY49" fmla="*/ 3971917 h 4210442"/>
              <a:gd name="connsiteX50" fmla="*/ 1284364 w 5283866"/>
              <a:gd name="connsiteY50" fmla="*/ 3805097 h 4210442"/>
              <a:gd name="connsiteX51" fmla="*/ 976645 w 5283866"/>
              <a:gd name="connsiteY51" fmla="*/ 3670815 h 4210442"/>
              <a:gd name="connsiteX52" fmla="*/ 871866 w 5283866"/>
              <a:gd name="connsiteY52" fmla="*/ 3547839 h 4210442"/>
              <a:gd name="connsiteX53" fmla="*/ 835195 w 5283866"/>
              <a:gd name="connsiteY53" fmla="*/ 3513373 h 4210442"/>
              <a:gd name="connsiteX54" fmla="*/ 743375 w 5283866"/>
              <a:gd name="connsiteY54" fmla="*/ 3468427 h 4210442"/>
              <a:gd name="connsiteX55" fmla="*/ 583175 w 5283866"/>
              <a:gd name="connsiteY55" fmla="*/ 3371370 h 4210442"/>
              <a:gd name="connsiteX56" fmla="*/ 641906 w 5283866"/>
              <a:gd name="connsiteY56" fmla="*/ 3349311 h 4210442"/>
              <a:gd name="connsiteX57" fmla="*/ 810930 w 5283866"/>
              <a:gd name="connsiteY57" fmla="*/ 3408042 h 4210442"/>
              <a:gd name="connsiteX58" fmla="*/ 933908 w 5283866"/>
              <a:gd name="connsiteY58" fmla="*/ 3423758 h 4210442"/>
              <a:gd name="connsiteX59" fmla="*/ 760747 w 5283866"/>
              <a:gd name="connsiteY59" fmla="*/ 3321187 h 4210442"/>
              <a:gd name="connsiteX60" fmla="*/ 593101 w 5283866"/>
              <a:gd name="connsiteY60" fmla="*/ 3187731 h 4210442"/>
              <a:gd name="connsiteX61" fmla="*/ 722419 w 5283866"/>
              <a:gd name="connsiteY61" fmla="*/ 3213374 h 4210442"/>
              <a:gd name="connsiteX62" fmla="*/ 727934 w 5283866"/>
              <a:gd name="connsiteY62" fmla="*/ 3195451 h 4210442"/>
              <a:gd name="connsiteX63" fmla="*/ 615987 w 5283866"/>
              <a:gd name="connsiteY63" fmla="*/ 3036630 h 4210442"/>
              <a:gd name="connsiteX64" fmla="*/ 560564 w 5283866"/>
              <a:gd name="connsiteY64" fmla="*/ 2972660 h 4210442"/>
              <a:gd name="connsiteX65" fmla="*/ 311302 w 5283866"/>
              <a:gd name="connsiteY65" fmla="*/ 2779924 h 4210442"/>
              <a:gd name="connsiteX66" fmla="*/ 547882 w 5283866"/>
              <a:gd name="connsiteY66" fmla="*/ 2865952 h 4210442"/>
              <a:gd name="connsiteX67" fmla="*/ 303582 w 5283866"/>
              <a:gd name="connsiteY67" fmla="*/ 2678453 h 4210442"/>
              <a:gd name="connsiteX68" fmla="*/ 185016 w 5283866"/>
              <a:gd name="connsiteY68" fmla="*/ 2609244 h 4210442"/>
              <a:gd name="connsiteX69" fmla="*/ 154963 w 5283866"/>
              <a:gd name="connsiteY69" fmla="*/ 2568435 h 4210442"/>
              <a:gd name="connsiteX70" fmla="*/ 207627 w 5283866"/>
              <a:gd name="connsiteY70" fmla="*/ 2559612 h 4210442"/>
              <a:gd name="connsiteX71" fmla="*/ 369207 w 5283866"/>
              <a:gd name="connsiteY71" fmla="*/ 2575330 h 4210442"/>
              <a:gd name="connsiteX72" fmla="*/ 169852 w 5283866"/>
              <a:gd name="connsiteY72" fmla="*/ 2449319 h 4210442"/>
              <a:gd name="connsiteX73" fmla="*/ 319299 w 5283866"/>
              <a:gd name="connsiteY73" fmla="*/ 2468619 h 4210442"/>
              <a:gd name="connsiteX74" fmla="*/ 362313 w 5283866"/>
              <a:gd name="connsiteY74" fmla="*/ 2418988 h 4210442"/>
              <a:gd name="connsiteX75" fmla="*/ 431798 w 5283866"/>
              <a:gd name="connsiteY75" fmla="*/ 2338750 h 4210442"/>
              <a:gd name="connsiteX76" fmla="*/ 479775 w 5283866"/>
              <a:gd name="connsiteY76" fmla="*/ 2294082 h 4210442"/>
              <a:gd name="connsiteX77" fmla="*/ 499903 w 5283866"/>
              <a:gd name="connsiteY77" fmla="*/ 2153458 h 4210442"/>
              <a:gd name="connsiteX78" fmla="*/ 458544 w 5283866"/>
              <a:gd name="connsiteY78" fmla="*/ 1999599 h 4210442"/>
              <a:gd name="connsiteX79" fmla="*/ 346596 w 5283866"/>
              <a:gd name="connsiteY79" fmla="*/ 1921843 h 4210442"/>
              <a:gd name="connsiteX80" fmla="*/ 378857 w 5283866"/>
              <a:gd name="connsiteY80" fmla="*/ 1834435 h 4210442"/>
              <a:gd name="connsiteX81" fmla="*/ 617091 w 5283866"/>
              <a:gd name="connsiteY81" fmla="*/ 1887376 h 4210442"/>
              <a:gd name="connsiteX82" fmla="*/ 260568 w 5283866"/>
              <a:gd name="connsiteY82" fmla="*/ 1679198 h 4210442"/>
              <a:gd name="connsiteX83" fmla="*/ 320402 w 5283866"/>
              <a:gd name="connsiteY83" fmla="*/ 1668720 h 4210442"/>
              <a:gd name="connsiteX84" fmla="*/ 317920 w 5283866"/>
              <a:gd name="connsiteY84" fmla="*/ 1652452 h 4210442"/>
              <a:gd name="connsiteX85" fmla="*/ 321779 w 5283866"/>
              <a:gd name="connsiteY85" fmla="*/ 1552359 h 4210442"/>
              <a:gd name="connsiteX86" fmla="*/ 331707 w 5283866"/>
              <a:gd name="connsiteY86" fmla="*/ 1506313 h 4210442"/>
              <a:gd name="connsiteX87" fmla="*/ 315990 w 5283866"/>
              <a:gd name="connsiteY87" fmla="*/ 1453371 h 4210442"/>
              <a:gd name="connsiteX88" fmla="*/ 583450 w 5283866"/>
              <a:gd name="connsiteY88" fmla="*/ 1474052 h 4210442"/>
              <a:gd name="connsiteX89" fmla="*/ 699809 w 5283866"/>
              <a:gd name="connsiteY89" fmla="*/ 1461919 h 4210442"/>
              <a:gd name="connsiteX90" fmla="*/ 902750 w 5283866"/>
              <a:gd name="connsiteY90" fmla="*/ 1458612 h 4210442"/>
              <a:gd name="connsiteX91" fmla="*/ 996774 w 5283866"/>
              <a:gd name="connsiteY91" fmla="*/ 1468814 h 4210442"/>
              <a:gd name="connsiteX92" fmla="*/ 1077012 w 5283866"/>
              <a:gd name="connsiteY92" fmla="*/ 1455578 h 4210442"/>
              <a:gd name="connsiteX93" fmla="*/ 1000083 w 5283866"/>
              <a:gd name="connsiteY93" fmla="*/ 1393262 h 4210442"/>
              <a:gd name="connsiteX94" fmla="*/ 891720 w 5283866"/>
              <a:gd name="connsiteY94" fmla="*/ 1394089 h 4210442"/>
              <a:gd name="connsiteX95" fmla="*/ 814515 w 5283866"/>
              <a:gd name="connsiteY95" fmla="*/ 1353557 h 4210442"/>
              <a:gd name="connsiteX96" fmla="*/ 740895 w 5283866"/>
              <a:gd name="connsiteY96" fmla="*/ 1280211 h 4210442"/>
              <a:gd name="connsiteX97" fmla="*/ 481154 w 5283866"/>
              <a:gd name="connsiteY97" fmla="*/ 1163301 h 4210442"/>
              <a:gd name="connsiteX98" fmla="*/ 433728 w 5283866"/>
              <a:gd name="connsiteY98" fmla="*/ 1118909 h 4210442"/>
              <a:gd name="connsiteX99" fmla="*/ 1176276 w 5283866"/>
              <a:gd name="connsiteY99" fmla="*/ 1288484 h 4210442"/>
              <a:gd name="connsiteX100" fmla="*/ 946867 w 5283866"/>
              <a:gd name="connsiteY100" fmla="*/ 1217344 h 4210442"/>
              <a:gd name="connsiteX101" fmla="*/ 1102104 w 5283866"/>
              <a:gd name="connsiteY101" fmla="*/ 1230304 h 4210442"/>
              <a:gd name="connsiteX102" fmla="*/ 1188133 w 5283866"/>
              <a:gd name="connsiteY102" fmla="*/ 1182603 h 4210442"/>
              <a:gd name="connsiteX103" fmla="*/ 1187030 w 5283866"/>
              <a:gd name="connsiteY103" fmla="*/ 1169092 h 4210442"/>
              <a:gd name="connsiteX104" fmla="*/ 1123887 w 5283866"/>
              <a:gd name="connsiteY104" fmla="*/ 1124698 h 4210442"/>
              <a:gd name="connsiteX105" fmla="*/ 1086938 w 5283866"/>
              <a:gd name="connsiteY105" fmla="*/ 1096023 h 4210442"/>
              <a:gd name="connsiteX106" fmla="*/ 985744 w 5283866"/>
              <a:gd name="connsiteY106" fmla="*/ 992622 h 4210442"/>
              <a:gd name="connsiteX107" fmla="*/ 1057987 w 5283866"/>
              <a:gd name="connsiteY107" fmla="*/ 981594 h 4210442"/>
              <a:gd name="connsiteX108" fmla="*/ 1084733 w 5283866"/>
              <a:gd name="connsiteY108" fmla="*/ 960086 h 4210442"/>
              <a:gd name="connsiteX109" fmla="*/ 1064605 w 5283866"/>
              <a:gd name="connsiteY109" fmla="*/ 929756 h 4210442"/>
              <a:gd name="connsiteX110" fmla="*/ 840985 w 5283866"/>
              <a:gd name="connsiteY110" fmla="*/ 836558 h 4210442"/>
              <a:gd name="connsiteX111" fmla="*/ 823615 w 5283866"/>
              <a:gd name="connsiteY111" fmla="*/ 764315 h 4210442"/>
              <a:gd name="connsiteX112" fmla="*/ 865526 w 5283866"/>
              <a:gd name="connsiteY112" fmla="*/ 753562 h 4210442"/>
              <a:gd name="connsiteX113" fmla="*/ 914331 w 5283866"/>
              <a:gd name="connsiteY113" fmla="*/ 758525 h 4210442"/>
              <a:gd name="connsiteX114" fmla="*/ 875452 w 5283866"/>
              <a:gd name="connsiteY114" fmla="*/ 701724 h 4210442"/>
              <a:gd name="connsiteX115" fmla="*/ 717181 w 5283866"/>
              <a:gd name="connsiteY115" fmla="*/ 644371 h 4210442"/>
              <a:gd name="connsiteX116" fmla="*/ 755783 w 5283866"/>
              <a:gd name="connsiteY116" fmla="*/ 591707 h 4210442"/>
              <a:gd name="connsiteX117" fmla="*/ 0 w 5283866"/>
              <a:gd name="connsiteY117" fmla="*/ 352370 h 4210442"/>
              <a:gd name="connsiteX118" fmla="*/ 135937 w 5283866"/>
              <a:gd name="connsiteY118" fmla="*/ 349889 h 4210442"/>
              <a:gd name="connsiteX119" fmla="*/ 421595 w 5283866"/>
              <a:gd name="connsiteY119" fmla="*/ 385458 h 4210442"/>
              <a:gd name="connsiteX120" fmla="*/ 564424 w 5283866"/>
              <a:gd name="connsiteY120" fmla="*/ 379393 h 4210442"/>
              <a:gd name="connsiteX121" fmla="*/ 698432 w 5283866"/>
              <a:gd name="connsiteY121" fmla="*/ 398694 h 4210442"/>
              <a:gd name="connsiteX122" fmla="*/ 815067 w 5283866"/>
              <a:gd name="connsiteY122" fmla="*/ 398694 h 4210442"/>
              <a:gd name="connsiteX123" fmla="*/ 705876 w 5283866"/>
              <a:gd name="connsiteY123" fmla="*/ 370568 h 4210442"/>
              <a:gd name="connsiteX124" fmla="*/ 775360 w 5283866"/>
              <a:gd name="connsiteY124" fmla="*/ 345477 h 4210442"/>
              <a:gd name="connsiteX125" fmla="*/ 787493 w 5283866"/>
              <a:gd name="connsiteY125" fmla="*/ 315146 h 4210442"/>
              <a:gd name="connsiteX126" fmla="*/ 819202 w 5283866"/>
              <a:gd name="connsiteY126" fmla="*/ 291709 h 4210442"/>
              <a:gd name="connsiteX127" fmla="*/ 998705 w 5283866"/>
              <a:gd name="connsiteY127" fmla="*/ 303291 h 4210442"/>
              <a:gd name="connsiteX128" fmla="*/ 880139 w 5283866"/>
              <a:gd name="connsiteY128" fmla="*/ 206783 h 4210442"/>
              <a:gd name="connsiteX129" fmla="*/ 804037 w 5283866"/>
              <a:gd name="connsiteY129" fmla="*/ 190790 h 4210442"/>
              <a:gd name="connsiteX130" fmla="*/ 786666 w 5283866"/>
              <a:gd name="connsiteY130" fmla="*/ 149707 h 4210442"/>
              <a:gd name="connsiteX131" fmla="*/ 821960 w 5283866"/>
              <a:gd name="connsiteY131" fmla="*/ 140884 h 4210442"/>
              <a:gd name="connsiteX132" fmla="*/ 997325 w 5283866"/>
              <a:gd name="connsiteY132" fmla="*/ 174800 h 4210442"/>
              <a:gd name="connsiteX133" fmla="*/ 1026829 w 5283866"/>
              <a:gd name="connsiteY133" fmla="*/ 161287 h 4210442"/>
              <a:gd name="connsiteX134" fmla="*/ 696777 w 5283866"/>
              <a:gd name="connsiteY134" fmla="*/ 73604 h 4210442"/>
              <a:gd name="connsiteX135" fmla="*/ 701741 w 5283866"/>
              <a:gd name="connsiteY135" fmla="*/ 50444 h 4210442"/>
              <a:gd name="connsiteX136" fmla="*/ 992362 w 5283866"/>
              <a:gd name="connsiteY136" fmla="*/ 86289 h 4210442"/>
              <a:gd name="connsiteX137" fmla="*/ 806519 w 5283866"/>
              <a:gd name="connsiteY137" fmla="*/ 18183 h 4210442"/>
              <a:gd name="connsiteX138" fmla="*/ 839883 w 5283866"/>
              <a:gd name="connsiteY138" fmla="*/ 18 h 421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0C768F2-FFAD-D641-BC34-E8C8278CF703}"/>
              </a:ext>
            </a:extLst>
          </p:cNvPr>
          <p:cNvSpPr txBox="1"/>
          <p:nvPr/>
        </p:nvSpPr>
        <p:spPr>
          <a:xfrm>
            <a:off x="5726243" y="854439"/>
            <a:ext cx="4797378" cy="22495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7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Gute</a:t>
            </a: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Informationen</a:t>
            </a: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</a:p>
          <a:p>
            <a:pPr algn="ctr">
              <a:lnSpc>
                <a:spcPct val="17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Gespräche</a:t>
            </a:r>
            <a:r>
              <a:rPr lang="en-US" sz="4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und </a:t>
            </a:r>
            <a:r>
              <a:rPr lang="en-US" sz="4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Begegnungen</a:t>
            </a:r>
            <a:endParaRPr lang="en-US" sz="4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F421C5A9-276C-E146-8A61-8C7B1A151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17" y="643467"/>
            <a:ext cx="3901596" cy="5573711"/>
          </a:xfrm>
          <a:prstGeom prst="rect">
            <a:avLst/>
          </a:prstGeom>
        </p:spPr>
      </p:pic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B51BF7CE-900C-1245-A3EA-C20CA5EB9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45263" y="3306655"/>
            <a:ext cx="3978275" cy="229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5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63AC46-2674-6F40-9EBA-ED99EB59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(1)  Der DPT </a:t>
            </a:r>
            <a:r>
              <a:rPr lang="en-GB" b="1" dirty="0" err="1"/>
              <a:t>bleibt</a:t>
            </a:r>
            <a:r>
              <a:rPr lang="en-GB" b="1" dirty="0"/>
              <a:t> hybrid und </a:t>
            </a:r>
            <a:r>
              <a:rPr lang="en-GB" b="1" dirty="0" err="1"/>
              <a:t>crossmedial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593BD9-B281-B945-92E0-AC34E498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  24. DPT (2019) in Berlin</a:t>
            </a:r>
          </a:p>
          <a:p>
            <a:pPr>
              <a:lnSpc>
                <a:spcPct val="150000"/>
              </a:lnSpc>
            </a:pPr>
            <a:r>
              <a:rPr lang="en-GB" dirty="0"/>
              <a:t>  25. DPT (2020) Online </a:t>
            </a:r>
            <a:r>
              <a:rPr lang="en-GB" dirty="0" err="1"/>
              <a:t>aus</a:t>
            </a:r>
            <a:r>
              <a:rPr lang="en-GB" dirty="0"/>
              <a:t> Kassel</a:t>
            </a:r>
          </a:p>
          <a:p>
            <a:pPr>
              <a:lnSpc>
                <a:spcPct val="150000"/>
              </a:lnSpc>
            </a:pPr>
            <a:r>
              <a:rPr lang="en-GB" dirty="0"/>
              <a:t>  26. DPT (2021) Online </a:t>
            </a:r>
            <a:r>
              <a:rPr lang="en-GB" dirty="0" err="1"/>
              <a:t>aus</a:t>
            </a:r>
            <a:r>
              <a:rPr lang="en-GB" dirty="0"/>
              <a:t> Köln</a:t>
            </a:r>
          </a:p>
          <a:p>
            <a:pPr>
              <a:lnSpc>
                <a:spcPct val="150000"/>
              </a:lnSpc>
            </a:pPr>
            <a:r>
              <a:rPr lang="en-GB" dirty="0"/>
              <a:t>  27. DPT (2022) </a:t>
            </a:r>
            <a:r>
              <a:rPr lang="en-GB" u="sng" dirty="0" err="1"/>
              <a:t>nicht</a:t>
            </a:r>
            <a:r>
              <a:rPr lang="en-GB" dirty="0"/>
              <a:t> </a:t>
            </a:r>
            <a:r>
              <a:rPr lang="en-GB" dirty="0" err="1"/>
              <a:t>wie</a:t>
            </a:r>
            <a:r>
              <a:rPr lang="en-GB" dirty="0"/>
              <a:t> </a:t>
            </a:r>
            <a:r>
              <a:rPr lang="en-GB" dirty="0" err="1"/>
              <a:t>ursprünglich</a:t>
            </a:r>
            <a:r>
              <a:rPr lang="en-GB" dirty="0"/>
              <a:t> </a:t>
            </a:r>
            <a:r>
              <a:rPr lang="en-GB" dirty="0" err="1"/>
              <a:t>geplant</a:t>
            </a:r>
            <a:r>
              <a:rPr lang="en-GB" dirty="0"/>
              <a:t> in Essen, </a:t>
            </a:r>
            <a:r>
              <a:rPr lang="en-GB" dirty="0" err="1"/>
              <a:t>sondern</a:t>
            </a:r>
            <a:r>
              <a:rPr lang="en-GB" dirty="0"/>
              <a:t> </a:t>
            </a:r>
            <a:r>
              <a:rPr lang="en-GB" dirty="0" err="1"/>
              <a:t>erstmals</a:t>
            </a:r>
            <a:r>
              <a:rPr lang="en-GB" dirty="0"/>
              <a:t> </a:t>
            </a:r>
            <a:r>
              <a:rPr lang="en-GB" u="sng" dirty="0" err="1"/>
              <a:t>ohne</a:t>
            </a:r>
            <a:r>
              <a:rPr lang="en-GB" dirty="0"/>
              <a:t> </a:t>
            </a:r>
            <a:r>
              <a:rPr lang="en-GB" dirty="0" err="1"/>
              <a:t>gastgebende</a:t>
            </a:r>
            <a:r>
              <a:rPr lang="en-GB" dirty="0"/>
              <a:t> </a:t>
            </a:r>
            <a:r>
              <a:rPr lang="en-GB" dirty="0" err="1"/>
              <a:t>Veranstaltungspartner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besonderen</a:t>
            </a:r>
            <a:r>
              <a:rPr lang="en-GB" dirty="0"/>
              <a:t> Hybrid-Format:</a:t>
            </a:r>
            <a:br>
              <a:rPr lang="en-GB" dirty="0"/>
            </a:br>
            <a:r>
              <a:rPr lang="en-GB" dirty="0"/>
              <a:t>(a) 8 </a:t>
            </a:r>
            <a:r>
              <a:rPr lang="en-GB" dirty="0" err="1"/>
              <a:t>Monate</a:t>
            </a:r>
            <a:r>
              <a:rPr lang="en-GB" dirty="0"/>
              <a:t> Online (</a:t>
            </a:r>
            <a:r>
              <a:rPr lang="en-GB" dirty="0" err="1"/>
              <a:t>März</a:t>
            </a:r>
            <a:r>
              <a:rPr lang="en-GB" dirty="0"/>
              <a:t> bis November 2022) via DPT-TV</a:t>
            </a:r>
            <a:br>
              <a:rPr lang="en-GB" dirty="0"/>
            </a:br>
            <a:r>
              <a:rPr lang="en-GB" dirty="0"/>
              <a:t>(b) am 4. und 5. </a:t>
            </a:r>
            <a:r>
              <a:rPr lang="en-GB" dirty="0" err="1"/>
              <a:t>Oktober</a:t>
            </a:r>
            <a:r>
              <a:rPr lang="en-GB" dirty="0"/>
              <a:t> 2022 </a:t>
            </a:r>
            <a:r>
              <a:rPr lang="en-GB" dirty="0" err="1"/>
              <a:t>vor</a:t>
            </a:r>
            <a:r>
              <a:rPr lang="en-GB" dirty="0"/>
              <a:t> Ort </a:t>
            </a:r>
            <a:r>
              <a:rPr lang="en-GB" dirty="0" err="1"/>
              <a:t>im</a:t>
            </a:r>
            <a:r>
              <a:rPr lang="en-GB" dirty="0"/>
              <a:t> HCC in Hannover</a:t>
            </a:r>
          </a:p>
        </p:txBody>
      </p:sp>
    </p:spTree>
    <p:extLst>
      <p:ext uri="{BB962C8B-B14F-4D97-AF65-F5344CB8AC3E}">
        <p14:creationId xmlns:p14="http://schemas.microsoft.com/office/powerpoint/2010/main" val="78496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1FFC4F-C267-7746-987C-1096D081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(2)  Der DPT </a:t>
            </a:r>
            <a:r>
              <a:rPr lang="en-GB" b="1" dirty="0" err="1"/>
              <a:t>agiert</a:t>
            </a:r>
            <a:r>
              <a:rPr lang="en-GB" b="1" dirty="0"/>
              <a:t> </a:t>
            </a:r>
            <a:r>
              <a:rPr lang="en-GB" b="1" dirty="0" err="1"/>
              <a:t>als</a:t>
            </a:r>
            <a:r>
              <a:rPr lang="en-GB" b="1" dirty="0"/>
              <a:t> </a:t>
            </a:r>
            <a:r>
              <a:rPr lang="en-GB" b="1" dirty="0" err="1"/>
              <a:t>Gastgeber</a:t>
            </a:r>
            <a:r>
              <a:rPr lang="en-GB" b="1" dirty="0"/>
              <a:t> und Forum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222EDD-1FD1-5D40-AAD9-61ABC1B4D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Ausstellung</a:t>
            </a:r>
            <a:endParaRPr lang="en-GB" dirty="0"/>
          </a:p>
          <a:p>
            <a:r>
              <a:rPr lang="en-GB" dirty="0"/>
              <a:t>Panels</a:t>
            </a:r>
          </a:p>
          <a:p>
            <a:r>
              <a:rPr lang="en-GB" dirty="0" err="1"/>
              <a:t>Vorträge</a:t>
            </a:r>
            <a:endParaRPr lang="en-GB" dirty="0"/>
          </a:p>
          <a:p>
            <a:r>
              <a:rPr lang="en-GB" dirty="0"/>
              <a:t>Workshops</a:t>
            </a:r>
          </a:p>
          <a:p>
            <a:r>
              <a:rPr lang="en-GB" dirty="0" err="1"/>
              <a:t>Präventionstheater</a:t>
            </a:r>
            <a:endParaRPr lang="en-GB" dirty="0"/>
          </a:p>
          <a:p>
            <a:r>
              <a:rPr lang="en-GB" dirty="0"/>
              <a:t>Poster</a:t>
            </a:r>
          </a:p>
          <a:p>
            <a:r>
              <a:rPr lang="en-GB" dirty="0" err="1"/>
              <a:t>Sonderausstellungen</a:t>
            </a:r>
            <a:endParaRPr lang="en-GB" dirty="0"/>
          </a:p>
          <a:p>
            <a:r>
              <a:rPr lang="en-GB" dirty="0"/>
              <a:t>Open-space-</a:t>
            </a:r>
            <a:r>
              <a:rPr lang="en-GB" dirty="0" err="1"/>
              <a:t>Bühne</a:t>
            </a:r>
            <a:endParaRPr lang="en-GB" dirty="0"/>
          </a:p>
          <a:p>
            <a:r>
              <a:rPr lang="en-GB" dirty="0" err="1"/>
              <a:t>Einladung</a:t>
            </a:r>
            <a:r>
              <a:rPr lang="en-GB" dirty="0"/>
              <a:t> von DPT und DVS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Abendveranstaltung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23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81371-F006-7A41-88AA-CF2902ED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(3) Der DPT </a:t>
            </a:r>
            <a:r>
              <a:rPr lang="en-GB" b="1" dirty="0" err="1"/>
              <a:t>verbreitet</a:t>
            </a:r>
            <a:r>
              <a:rPr lang="en-GB" b="1" dirty="0"/>
              <a:t> </a:t>
            </a:r>
            <a:r>
              <a:rPr lang="en-GB" b="1" dirty="0" err="1"/>
              <a:t>Präventionswissen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482C14-BB02-9A4F-BA37-8D8346222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 err="1"/>
              <a:t>Jahreskongresse</a:t>
            </a:r>
            <a:r>
              <a:rPr lang="en-GB" dirty="0"/>
              <a:t> </a:t>
            </a:r>
            <a:r>
              <a:rPr lang="en-GB" dirty="0" err="1"/>
              <a:t>seit</a:t>
            </a:r>
            <a:r>
              <a:rPr lang="en-GB" dirty="0"/>
              <a:t> 1995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 err="1"/>
              <a:t>Zweisprachiges</a:t>
            </a:r>
            <a:r>
              <a:rPr lang="en-GB" dirty="0"/>
              <a:t> Portal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mehreren</a:t>
            </a:r>
            <a:r>
              <a:rPr lang="en-GB" dirty="0"/>
              <a:t> 10.000 </a:t>
            </a:r>
            <a:r>
              <a:rPr lang="en-GB" dirty="0" err="1"/>
              <a:t>Dokumenten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Expertinnen</a:t>
            </a:r>
            <a:r>
              <a:rPr lang="en-GB" dirty="0"/>
              <a:t> und </a:t>
            </a:r>
            <a:r>
              <a:rPr lang="en-GB" dirty="0" err="1"/>
              <a:t>Experten</a:t>
            </a:r>
            <a:r>
              <a:rPr lang="en-GB" dirty="0"/>
              <a:t>, </a:t>
            </a:r>
            <a:r>
              <a:rPr lang="en-GB" dirty="0" err="1"/>
              <a:t>Fachorganisationen</a:t>
            </a:r>
            <a:r>
              <a:rPr lang="en-GB" dirty="0"/>
              <a:t>, </a:t>
            </a:r>
            <a:r>
              <a:rPr lang="en-GB" dirty="0" err="1"/>
              <a:t>Vorträgen</a:t>
            </a:r>
            <a:r>
              <a:rPr lang="en-GB" dirty="0"/>
              <a:t>, </a:t>
            </a:r>
            <a:r>
              <a:rPr lang="en-GB" dirty="0" err="1"/>
              <a:t>Büchern</a:t>
            </a:r>
            <a:r>
              <a:rPr lang="en-GB" dirty="0"/>
              <a:t>, Videos, etc.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 err="1"/>
              <a:t>Tägliche</a:t>
            </a:r>
            <a:r>
              <a:rPr lang="en-GB" dirty="0"/>
              <a:t> </a:t>
            </a:r>
            <a:r>
              <a:rPr lang="en-GB" dirty="0" err="1"/>
              <a:t>Präventions</a:t>
            </a:r>
            <a:r>
              <a:rPr lang="en-GB" dirty="0"/>
              <a:t>-News (de und </a:t>
            </a:r>
            <a:r>
              <a:rPr lang="en-GB" dirty="0" err="1"/>
              <a:t>en</a:t>
            </a:r>
            <a:r>
              <a:rPr lang="en-GB" dirty="0"/>
              <a:t>)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 err="1"/>
              <a:t>Prävinare</a:t>
            </a:r>
            <a:endParaRPr lang="en-GB" dirty="0"/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 err="1"/>
              <a:t>Wöchentliche</a:t>
            </a:r>
            <a:r>
              <a:rPr lang="en-GB" dirty="0"/>
              <a:t> </a:t>
            </a:r>
            <a:r>
              <a:rPr lang="en-GB" dirty="0" err="1"/>
              <a:t>Sendungen</a:t>
            </a:r>
            <a:r>
              <a:rPr lang="en-GB" dirty="0"/>
              <a:t> (</a:t>
            </a:r>
            <a:r>
              <a:rPr lang="en-GB" dirty="0" err="1"/>
              <a:t>mittwochs</a:t>
            </a:r>
            <a:r>
              <a:rPr lang="en-GB" dirty="0"/>
              <a:t> 11:00 </a:t>
            </a:r>
            <a:r>
              <a:rPr lang="en-GB" dirty="0" err="1"/>
              <a:t>Uhr</a:t>
            </a:r>
            <a:r>
              <a:rPr lang="en-GB" dirty="0"/>
              <a:t>) des DPT-TV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GB" dirty="0"/>
              <a:t>Recherche-</a:t>
            </a:r>
            <a:r>
              <a:rPr lang="en-GB" dirty="0" err="1"/>
              <a:t>Datenbanken</a:t>
            </a:r>
            <a:r>
              <a:rPr lang="en-GB" dirty="0"/>
              <a:t> (</a:t>
            </a:r>
            <a:r>
              <a:rPr lang="en-GB" dirty="0" err="1"/>
              <a:t>z.B.</a:t>
            </a:r>
            <a:r>
              <a:rPr lang="en-GB" dirty="0"/>
              <a:t> </a:t>
            </a:r>
            <a:r>
              <a:rPr lang="en-GB" dirty="0" err="1"/>
              <a:t>KrimDex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Präventiosforschung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514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16B5F-2733-1E40-9011-3295ACD2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(4)  Der DPT </a:t>
            </a:r>
            <a:r>
              <a:rPr lang="en-GB" b="1" dirty="0" err="1"/>
              <a:t>ist</a:t>
            </a:r>
            <a:r>
              <a:rPr lang="en-GB" b="1" dirty="0"/>
              <a:t> </a:t>
            </a:r>
            <a:r>
              <a:rPr lang="en-GB" b="1" dirty="0" err="1"/>
              <a:t>zuversichtlich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0698AC-42C8-1C45-A16A-089867D5C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err="1"/>
              <a:t>Prävention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zuvorkommende</a:t>
            </a:r>
            <a:r>
              <a:rPr lang="en-GB" dirty="0"/>
              <a:t>, </a:t>
            </a:r>
            <a:br>
              <a:rPr lang="en-GB" dirty="0"/>
            </a:br>
            <a:r>
              <a:rPr lang="en-GB" dirty="0" err="1"/>
              <a:t>zukunftsorientierte</a:t>
            </a:r>
            <a:r>
              <a:rPr lang="en-GB" dirty="0"/>
              <a:t> und </a:t>
            </a:r>
            <a:br>
              <a:rPr lang="en-GB" dirty="0"/>
            </a:br>
            <a:r>
              <a:rPr lang="en-GB" dirty="0" err="1"/>
              <a:t>zuversichtliche</a:t>
            </a:r>
            <a:r>
              <a:rPr lang="en-GB" dirty="0"/>
              <a:t> </a:t>
            </a:r>
            <a:br>
              <a:rPr lang="en-GB" dirty="0"/>
            </a:br>
            <a:r>
              <a:rPr lang="en-GB" b="1" dirty="0" err="1"/>
              <a:t>Haltung</a:t>
            </a:r>
            <a:br>
              <a:rPr lang="en-GB" dirty="0"/>
            </a:b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“</a:t>
            </a:r>
            <a:r>
              <a:rPr lang="en-GB" b="1" dirty="0" err="1"/>
              <a:t>Krisen</a:t>
            </a:r>
            <a:r>
              <a:rPr lang="en-GB" b="1" dirty="0"/>
              <a:t> &amp; </a:t>
            </a:r>
            <a:r>
              <a:rPr lang="en-GB" b="1" dirty="0" err="1"/>
              <a:t>Prävention</a:t>
            </a:r>
            <a:r>
              <a:rPr lang="en-GB" b="1" dirty="0"/>
              <a:t>”</a:t>
            </a:r>
            <a:br>
              <a:rPr lang="en-GB" dirty="0"/>
            </a:br>
            <a:r>
              <a:rPr lang="en-GB" dirty="0"/>
              <a:t>28. </a:t>
            </a:r>
            <a:r>
              <a:rPr lang="en-GB" dirty="0" err="1"/>
              <a:t>Deutscher</a:t>
            </a:r>
            <a:r>
              <a:rPr lang="en-GB" dirty="0"/>
              <a:t> </a:t>
            </a:r>
            <a:r>
              <a:rPr lang="en-GB" dirty="0" err="1"/>
              <a:t>Präventionstag</a:t>
            </a:r>
            <a:r>
              <a:rPr lang="en-GB" dirty="0"/>
              <a:t> in Mannheim</a:t>
            </a:r>
            <a:br>
              <a:rPr lang="en-GB" dirty="0"/>
            </a:br>
            <a:r>
              <a:rPr lang="en-GB" dirty="0"/>
              <a:t>12. - 13. </a:t>
            </a:r>
            <a:r>
              <a:rPr lang="en-GB" dirty="0" err="1"/>
              <a:t>Juni</a:t>
            </a:r>
            <a:r>
              <a:rPr lang="en-GB" dirty="0"/>
              <a:t> 2023</a:t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43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3280-CCED-3A47-B9A4-C52E5628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(5)  Der DPT </a:t>
            </a:r>
            <a:r>
              <a:rPr lang="en-GB" b="1" dirty="0" err="1"/>
              <a:t>vernetzt</a:t>
            </a:r>
            <a:r>
              <a:rPr lang="en-GB" b="1" dirty="0"/>
              <a:t> </a:t>
            </a:r>
            <a:r>
              <a:rPr lang="en-GB" b="1" dirty="0" err="1"/>
              <a:t>Präventionsakteure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50C94-5539-1843-8FA3-1FF9832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Jerome Braun</a:t>
            </a:r>
          </a:p>
          <a:p>
            <a:pPr marL="0" indent="0" algn="ctr">
              <a:buNone/>
            </a:pPr>
            <a:br>
              <a:rPr lang="en-GB" dirty="0"/>
            </a:br>
            <a:r>
              <a:rPr lang="en-GB" dirty="0" err="1"/>
              <a:t>Geschäftsführer</a:t>
            </a:r>
            <a:endParaRPr lang="en-GB" dirty="0"/>
          </a:p>
          <a:p>
            <a:pPr marL="0" indent="0" algn="ctr">
              <a:buNone/>
            </a:pPr>
            <a:r>
              <a:rPr lang="en-GB" dirty="0"/>
              <a:t>Stiftung </a:t>
            </a:r>
            <a:r>
              <a:rPr lang="en-GB" dirty="0" err="1"/>
              <a:t>Hänsel</a:t>
            </a:r>
            <a:r>
              <a:rPr lang="en-GB" dirty="0"/>
              <a:t> &amp; Gretel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5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3280-CCED-3A47-B9A4-C52E5628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(5)  Der DPT </a:t>
            </a:r>
            <a:r>
              <a:rPr lang="en-GB" b="1" dirty="0" err="1"/>
              <a:t>vernetzt</a:t>
            </a:r>
            <a:r>
              <a:rPr lang="en-GB" b="1" dirty="0"/>
              <a:t> </a:t>
            </a:r>
            <a:r>
              <a:rPr lang="en-GB" b="1" dirty="0" err="1"/>
              <a:t>Präventionsakteure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50C94-5539-1843-8FA3-1FF9832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Stefan Daniel</a:t>
            </a:r>
          </a:p>
          <a:p>
            <a:pPr marL="0" indent="0" algn="ctr">
              <a:buNone/>
            </a:pPr>
            <a:br>
              <a:rPr lang="en-GB" dirty="0"/>
            </a:br>
            <a:r>
              <a:rPr lang="en-GB" dirty="0" err="1"/>
              <a:t>Geschäftsführender</a:t>
            </a:r>
            <a:r>
              <a:rPr lang="en-GB" dirty="0"/>
              <a:t> </a:t>
            </a:r>
            <a:r>
              <a:rPr lang="en-GB" dirty="0" err="1"/>
              <a:t>Vorstand</a:t>
            </a:r>
            <a:r>
              <a:rPr lang="en-GB" dirty="0"/>
              <a:t> </a:t>
            </a:r>
          </a:p>
          <a:p>
            <a:pPr marL="0" indent="0" algn="ctr">
              <a:buNone/>
            </a:pPr>
            <a:r>
              <a:rPr lang="en-GB" dirty="0"/>
              <a:t>Stiftung </a:t>
            </a:r>
            <a:r>
              <a:rPr lang="en-GB" dirty="0" err="1"/>
              <a:t>Deutsches</a:t>
            </a:r>
            <a:r>
              <a:rPr lang="en-GB" dirty="0"/>
              <a:t> Forum </a:t>
            </a:r>
            <a:r>
              <a:rPr lang="en-GB" dirty="0" err="1"/>
              <a:t>für</a:t>
            </a:r>
            <a:r>
              <a:rPr lang="en-GB" dirty="0"/>
              <a:t> </a:t>
            </a:r>
            <a:r>
              <a:rPr lang="en-GB" dirty="0" err="1"/>
              <a:t>Kriminalprävention</a:t>
            </a:r>
            <a:r>
              <a:rPr lang="en-GB" dirty="0"/>
              <a:t> (DFK)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2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3280-CCED-3A47-B9A4-C52E5628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(5)  Der DPT </a:t>
            </a:r>
            <a:r>
              <a:rPr lang="en-GB" b="1" dirty="0" err="1"/>
              <a:t>vernetzt</a:t>
            </a:r>
            <a:r>
              <a:rPr lang="en-GB" b="1" dirty="0"/>
              <a:t> </a:t>
            </a:r>
            <a:r>
              <a:rPr lang="en-GB" b="1" dirty="0" err="1"/>
              <a:t>Präventionsakteure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50C94-5539-1843-8FA3-1FF9832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Bianca </a:t>
            </a:r>
            <a:r>
              <a:rPr lang="en-GB" sz="3200" b="1" dirty="0" err="1"/>
              <a:t>Biwer</a:t>
            </a:r>
            <a:endParaRPr lang="en-GB" sz="3200" b="1" dirty="0"/>
          </a:p>
          <a:p>
            <a:pPr marL="0" indent="0" algn="ctr">
              <a:buNone/>
            </a:pPr>
            <a:br>
              <a:rPr lang="en-GB" dirty="0"/>
            </a:br>
            <a:r>
              <a:rPr lang="en-GB" dirty="0" err="1"/>
              <a:t>Bundesgeschäftsführerin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WEISSER RING</a:t>
            </a:r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830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13280-CCED-3A47-B9A4-C52E5628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(5)  Der DPT </a:t>
            </a:r>
            <a:r>
              <a:rPr lang="en-GB" b="1" dirty="0" err="1"/>
              <a:t>vernetzt</a:t>
            </a:r>
            <a:r>
              <a:rPr lang="en-GB" b="1" dirty="0"/>
              <a:t> </a:t>
            </a:r>
            <a:r>
              <a:rPr lang="en-GB" b="1" dirty="0" err="1"/>
              <a:t>Präventionsakteure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50C94-5539-1843-8FA3-1FF98322F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Harald Schmidt</a:t>
            </a:r>
          </a:p>
          <a:p>
            <a:pPr marL="0" indent="0" algn="ctr">
              <a:buNone/>
            </a:pPr>
            <a:br>
              <a:rPr lang="en-GB" dirty="0"/>
            </a:br>
            <a:r>
              <a:rPr lang="en-GB" dirty="0" err="1"/>
              <a:t>Geschäftsführer</a:t>
            </a:r>
            <a:br>
              <a:rPr lang="en-GB" dirty="0"/>
            </a:b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Polizeiliche</a:t>
            </a:r>
            <a:r>
              <a:rPr lang="en-GB" dirty="0"/>
              <a:t> </a:t>
            </a:r>
            <a:r>
              <a:rPr lang="en-GB" dirty="0" err="1"/>
              <a:t>Kriminalprävention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der Länder und des </a:t>
            </a:r>
            <a:r>
              <a:rPr lang="en-GB" dirty="0" err="1"/>
              <a:t>Bundes</a:t>
            </a:r>
            <a:r>
              <a:rPr lang="en-GB" dirty="0"/>
              <a:t> (</a:t>
            </a:r>
            <a:r>
              <a:rPr lang="en-GB" dirty="0" err="1"/>
              <a:t>ProPK</a:t>
            </a:r>
            <a:r>
              <a:rPr lang="en-GB" dirty="0"/>
              <a:t>)</a:t>
            </a:r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29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Macintosh PowerPoint</Application>
  <PresentationFormat>Breitbild</PresentationFormat>
  <Paragraphs>67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Begrüßung der Kongressteilnehmenden und Kongresseröffnung</vt:lpstr>
      <vt:lpstr>(1)  Der DPT bleibt hybrid und crossmedial</vt:lpstr>
      <vt:lpstr>(2)  Der DPT agiert als Gastgeber und Forum</vt:lpstr>
      <vt:lpstr>(3) Der DPT verbreitet Präventionswissen</vt:lpstr>
      <vt:lpstr>(4)  Der DPT ist zuversichtlich</vt:lpstr>
      <vt:lpstr>(5)  Der DPT vernetzt Präventionsakteure</vt:lpstr>
      <vt:lpstr>(5)  Der DPT vernetzt Präventionsakteure</vt:lpstr>
      <vt:lpstr>(5)  Der DPT vernetzt Präventionsakteure</vt:lpstr>
      <vt:lpstr>(5)  Der DPT vernetzt Präventionsakteure</vt:lpstr>
      <vt:lpstr>(5)  Der DPT vernetzt Präventionsakteure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Erich Marks</dc:creator>
  <cp:lastModifiedBy>Erich Marks</cp:lastModifiedBy>
  <cp:revision>7</cp:revision>
  <dcterms:created xsi:type="dcterms:W3CDTF">2022-10-03T15:21:33Z</dcterms:created>
  <dcterms:modified xsi:type="dcterms:W3CDTF">2022-10-03T17:12:20Z</dcterms:modified>
</cp:coreProperties>
</file>